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8" r:id="rId3"/>
    <p:sldId id="290" r:id="rId4"/>
    <p:sldId id="322" r:id="rId5"/>
    <p:sldId id="321" r:id="rId6"/>
    <p:sldId id="320" r:id="rId7"/>
    <p:sldId id="323" r:id="rId8"/>
    <p:sldId id="296" r:id="rId9"/>
    <p:sldId id="324" r:id="rId10"/>
    <p:sldId id="325" r:id="rId11"/>
    <p:sldId id="326" r:id="rId12"/>
    <p:sldId id="301" r:id="rId13"/>
    <p:sldId id="314" r:id="rId14"/>
    <p:sldId id="315" r:id="rId15"/>
    <p:sldId id="316" r:id="rId16"/>
    <p:sldId id="317" r:id="rId17"/>
    <p:sldId id="318" r:id="rId18"/>
    <p:sldId id="313" r:id="rId19"/>
  </p:sldIdLst>
  <p:sldSz cx="9144000" cy="5143500" type="screen16x9"/>
  <p:notesSz cx="6858000" cy="9144000"/>
  <p:embeddedFontLst>
    <p:embeddedFont>
      <p:font typeface="Lato" panose="020F0502020204030203" pitchFamily="34" charset="77"/>
      <p:regular r:id="rId21"/>
      <p:bold r:id="rId22"/>
      <p:italic r:id="rId23"/>
      <p:boldItalic r:id="rId24"/>
    </p:embeddedFont>
    <p:embeddedFont>
      <p:font typeface="Malgun Gothic" panose="020B0503020000020004" pitchFamily="34" charset="-127"/>
      <p:regular r:id="rId25"/>
      <p:bold r:id="rId26"/>
    </p:embeddedFont>
    <p:embeddedFont>
      <p:font typeface="Raleway" pitchFamily="2" charset="77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학용" initials="김" lastIdx="1" clrIdx="0">
    <p:extLst>
      <p:ext uri="{19B8F6BF-5375-455C-9EA6-DF929625EA0E}">
        <p15:presenceInfo xmlns:p15="http://schemas.microsoft.com/office/powerpoint/2012/main" userId="김학용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3" autoAdjust="0"/>
    <p:restoredTop sz="94689"/>
  </p:normalViewPr>
  <p:slideViewPr>
    <p:cSldViewPr snapToGrid="0">
      <p:cViewPr>
        <p:scale>
          <a:sx n="123" d="100"/>
          <a:sy n="123" d="100"/>
        </p:scale>
        <p:origin x="-512" y="15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945aaa7c9d_4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945aaa7c9d_4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859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953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442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5986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7249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8033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468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0454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8878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 idx="4294967295"/>
          </p:nvPr>
        </p:nvSpPr>
        <p:spPr>
          <a:xfrm>
            <a:off x="709551" y="1289309"/>
            <a:ext cx="7520049" cy="79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 altLang="ko-KR" sz="2500" dirty="0"/>
              <a:t>Fitting Separated Growth Curve Models </a:t>
            </a:r>
            <a:br>
              <a:rPr lang="en-US" altLang="ko-KR" sz="2500" dirty="0"/>
            </a:br>
            <a:r>
              <a:rPr lang="en-US" altLang="ko-KR" sz="2500" dirty="0"/>
              <a:t>and its coefficients</a:t>
            </a:r>
            <a:br>
              <a:rPr lang="en-US" altLang="ko-KR" sz="3400" dirty="0"/>
            </a:br>
            <a:br>
              <a:rPr lang="en-US" altLang="ko-KR" sz="100" dirty="0"/>
            </a:br>
            <a:br>
              <a:rPr lang="en-US" altLang="ko-KR" sz="100" dirty="0"/>
            </a:br>
            <a:br>
              <a:rPr lang="en-US" altLang="ko-KR" sz="100" dirty="0"/>
            </a:br>
            <a:br>
              <a:rPr lang="en-US" altLang="ko-KR" sz="100" dirty="0"/>
            </a:br>
            <a:br>
              <a:rPr lang="en-US" altLang="ko-KR" sz="100" dirty="0"/>
            </a:br>
            <a:br>
              <a:rPr lang="en-US" altLang="ko-KR" sz="100" dirty="0"/>
            </a:br>
            <a:br>
              <a:rPr lang="en-US" altLang="ko-KR" sz="100" dirty="0"/>
            </a:br>
            <a:br>
              <a:rPr lang="en-US" altLang="ko-KR" sz="100" dirty="0"/>
            </a:br>
            <a:r>
              <a:rPr lang="en-US" altLang="ko-KR" sz="1800" b="0" dirty="0"/>
              <a:t>10</a:t>
            </a:r>
            <a:r>
              <a:rPr lang="ko-KR" altLang="en-US" sz="1800" b="0" dirty="0"/>
              <a:t>월 </a:t>
            </a:r>
            <a:r>
              <a:rPr lang="en-US" altLang="ko-KR" sz="1800" b="0" dirty="0"/>
              <a:t>26</a:t>
            </a:r>
            <a:r>
              <a:rPr lang="ko-KR" altLang="en-US" sz="1800" b="0" dirty="0"/>
              <a:t>일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294967295"/>
          </p:nvPr>
        </p:nvSpPr>
        <p:spPr>
          <a:xfrm>
            <a:off x="559650" y="3961975"/>
            <a:ext cx="47604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400" b="1">
                <a:latin typeface="Malgun Gothic"/>
                <a:ea typeface="Malgun Gothic"/>
                <a:cs typeface="Malgun Gothic"/>
                <a:sym typeface="Malgun Gothic"/>
              </a:rPr>
              <a:t>박사과정</a:t>
            </a:r>
            <a:r>
              <a:rPr lang="en-US" sz="1400">
                <a:latin typeface="Malgun Gothic"/>
                <a:ea typeface="Malgun Gothic"/>
                <a:cs typeface="Malgun Gothic"/>
                <a:sym typeface="Malgun Gothic"/>
              </a:rPr>
              <a:t> 구태완 </a:t>
            </a:r>
            <a:r>
              <a:rPr lang="en-US" sz="1400" b="1">
                <a:latin typeface="Malgun Gothic"/>
                <a:ea typeface="Malgun Gothic"/>
                <a:cs typeface="Malgun Gothic"/>
                <a:sym typeface="Malgun Gothic"/>
              </a:rPr>
              <a:t>석사과정</a:t>
            </a:r>
            <a:r>
              <a:rPr lang="en-US" sz="1400">
                <a:latin typeface="Malgun Gothic"/>
                <a:ea typeface="Malgun Gothic"/>
                <a:cs typeface="Malgun Gothic"/>
                <a:sym typeface="Malgun Gothic"/>
              </a:rPr>
              <a:t> 한결희, 이도은</a:t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400" b="1">
                <a:latin typeface="Malgun Gothic"/>
                <a:ea typeface="Malgun Gothic"/>
                <a:cs typeface="Malgun Gothic"/>
                <a:sym typeface="Malgun Gothic"/>
              </a:rPr>
              <a:t>학부과정</a:t>
            </a:r>
            <a:r>
              <a:rPr lang="en-US" sz="1400">
                <a:latin typeface="Malgun Gothic"/>
                <a:ea typeface="Malgun Gothic"/>
                <a:cs typeface="Malgun Gothic"/>
                <a:sym typeface="Malgun Gothic"/>
              </a:rPr>
              <a:t> 고영현, 김학용, 김태현, 정혜원 </a:t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156" y="3054460"/>
            <a:ext cx="739675" cy="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1493875" y="2893650"/>
            <a:ext cx="30000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서울대학교</a:t>
            </a:r>
            <a:r>
              <a:rPr lang="en-US" sz="1600" b="1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박태성</a:t>
            </a:r>
            <a:r>
              <a:rPr lang="en-US" sz="1600" b="1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교수</a:t>
            </a:r>
            <a:r>
              <a:rPr lang="en-US" sz="2000" b="1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2000" b="1" dirty="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생물정보통계</a:t>
            </a:r>
            <a:r>
              <a:rPr lang="en-US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연구실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70DA9DC-4B21-438C-A954-C37F44F4B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489" y="1139625"/>
            <a:ext cx="4248611" cy="3757337"/>
          </a:xfrm>
          <a:prstGeom prst="rect">
            <a:avLst/>
          </a:prstGeom>
        </p:spPr>
      </p:pic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9450" y="1312072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2000" b="1" dirty="0">
                <a:solidFill>
                  <a:schemeClr val="accent5"/>
                </a:solidFill>
              </a:rPr>
              <a:t>Result</a:t>
            </a:r>
            <a:endParaRPr lang="ko-KR" altLang="en-US" sz="2000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40308C3-B061-4005-BF80-EEF7D7C5E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742" y="1375309"/>
            <a:ext cx="7348763" cy="331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5C85AE-369F-4D7F-A3B8-5C57FDE830E7}"/>
              </a:ext>
            </a:extLst>
          </p:cNvPr>
          <p:cNvSpPr/>
          <p:nvPr/>
        </p:nvSpPr>
        <p:spPr>
          <a:xfrm>
            <a:off x="2584711" y="3045002"/>
            <a:ext cx="590045" cy="50926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CB3EBE-B405-4710-B035-0349237E96D0}"/>
              </a:ext>
            </a:extLst>
          </p:cNvPr>
          <p:cNvSpPr/>
          <p:nvPr/>
        </p:nvSpPr>
        <p:spPr>
          <a:xfrm>
            <a:off x="2481761" y="1285364"/>
            <a:ext cx="1976034" cy="1732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F0DC38-E3C0-4554-A22E-40E8FA71B4BF}"/>
              </a:ext>
            </a:extLst>
          </p:cNvPr>
          <p:cNvSpPr/>
          <p:nvPr/>
        </p:nvSpPr>
        <p:spPr>
          <a:xfrm>
            <a:off x="4457795" y="3018294"/>
            <a:ext cx="1976034" cy="1732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6C408A-C06F-44A2-B544-F10F2D876140}"/>
              </a:ext>
            </a:extLst>
          </p:cNvPr>
          <p:cNvSpPr/>
          <p:nvPr/>
        </p:nvSpPr>
        <p:spPr>
          <a:xfrm>
            <a:off x="3857603" y="1408210"/>
            <a:ext cx="590045" cy="50926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CD5778E-3294-406B-9878-661A81BDEA7F}"/>
              </a:ext>
            </a:extLst>
          </p:cNvPr>
          <p:cNvSpPr/>
          <p:nvPr/>
        </p:nvSpPr>
        <p:spPr>
          <a:xfrm>
            <a:off x="4457794" y="4146419"/>
            <a:ext cx="590045" cy="50926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094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54D6426-2E26-4B14-ADD5-CD5D69F45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960" y="1108128"/>
            <a:ext cx="4311080" cy="3812583"/>
          </a:xfrm>
          <a:prstGeom prst="rect">
            <a:avLst/>
          </a:prstGeom>
        </p:spPr>
      </p:pic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9450" y="1312072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2000" b="1" dirty="0">
                <a:solidFill>
                  <a:schemeClr val="accent5"/>
                </a:solidFill>
              </a:rPr>
              <a:t>Result</a:t>
            </a:r>
            <a:endParaRPr lang="ko-KR" altLang="en-US" sz="2000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40308C3-B061-4005-BF80-EEF7D7C5E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742" y="1375309"/>
            <a:ext cx="7348763" cy="331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5C85AE-369F-4D7F-A3B8-5C57FDE830E7}"/>
              </a:ext>
            </a:extLst>
          </p:cNvPr>
          <p:cNvSpPr/>
          <p:nvPr/>
        </p:nvSpPr>
        <p:spPr>
          <a:xfrm>
            <a:off x="2584711" y="3045002"/>
            <a:ext cx="590045" cy="50926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CB3EBE-B405-4710-B035-0349237E96D0}"/>
              </a:ext>
            </a:extLst>
          </p:cNvPr>
          <p:cNvSpPr/>
          <p:nvPr/>
        </p:nvSpPr>
        <p:spPr>
          <a:xfrm>
            <a:off x="2531466" y="3014419"/>
            <a:ext cx="1976034" cy="1732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F0DC38-E3C0-4554-A22E-40E8FA71B4BF}"/>
              </a:ext>
            </a:extLst>
          </p:cNvPr>
          <p:cNvSpPr/>
          <p:nvPr/>
        </p:nvSpPr>
        <p:spPr>
          <a:xfrm>
            <a:off x="4504356" y="1312072"/>
            <a:ext cx="1976034" cy="1732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6C408A-C06F-44A2-B544-F10F2D876140}"/>
              </a:ext>
            </a:extLst>
          </p:cNvPr>
          <p:cNvSpPr/>
          <p:nvPr/>
        </p:nvSpPr>
        <p:spPr>
          <a:xfrm>
            <a:off x="3224460" y="3573200"/>
            <a:ext cx="590045" cy="50926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D8C7B1-2AA2-4AFB-81BE-C667973364F8}"/>
              </a:ext>
            </a:extLst>
          </p:cNvPr>
          <p:cNvSpPr/>
          <p:nvPr/>
        </p:nvSpPr>
        <p:spPr>
          <a:xfrm>
            <a:off x="3914311" y="4144054"/>
            <a:ext cx="590045" cy="50926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634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B3BE868-9F12-B346-8CC0-BF34A5E39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885" y="1276900"/>
            <a:ext cx="3656530" cy="3866600"/>
          </a:xfrm>
          <a:prstGeom prst="rect">
            <a:avLst/>
          </a:prstGeom>
        </p:spPr>
      </p:pic>
      <p:sp>
        <p:nvSpPr>
          <p:cNvPr id="20" name="Rectangle 2">
            <a:extLst>
              <a:ext uri="{FF2B5EF4-FFF2-40B4-BE49-F238E27FC236}">
                <a16:creationId xmlns:a16="http://schemas.microsoft.com/office/drawing/2014/main" id="{28CE7E57-2027-0542-B591-EDF210085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742" y="1391412"/>
            <a:ext cx="7348763" cy="331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Google Shape;126;p19">
            <a:extLst>
              <a:ext uri="{FF2B5EF4-FFF2-40B4-BE49-F238E27FC236}">
                <a16:creationId xmlns:a16="http://schemas.microsoft.com/office/drawing/2014/main" id="{5F8209F0-E476-B94D-9890-464A55B78B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3061" y="7417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2000" b="1" dirty="0">
                <a:solidFill>
                  <a:schemeClr val="accent5"/>
                </a:solidFill>
              </a:rPr>
              <a:t>Well-fitted Countries</a:t>
            </a:r>
            <a:endParaRPr lang="ko-KR" altLang="en-US" sz="2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DA8A10B-6973-3748-A9E2-EFB8B12AC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76900"/>
            <a:ext cx="3656530" cy="386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021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>
            <a:extLst>
              <a:ext uri="{FF2B5EF4-FFF2-40B4-BE49-F238E27FC236}">
                <a16:creationId xmlns:a16="http://schemas.microsoft.com/office/drawing/2014/main" id="{28CE7E57-2027-0542-B591-EDF210085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742" y="1391412"/>
            <a:ext cx="7348763" cy="331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Google Shape;126;p19">
            <a:extLst>
              <a:ext uri="{FF2B5EF4-FFF2-40B4-BE49-F238E27FC236}">
                <a16:creationId xmlns:a16="http://schemas.microsoft.com/office/drawing/2014/main" id="{5F8209F0-E476-B94D-9890-464A55B78B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3061" y="7417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2000" dirty="0">
                <a:solidFill>
                  <a:schemeClr val="accent5"/>
                </a:solidFill>
              </a:rPr>
              <a:t>Poorly </a:t>
            </a:r>
            <a:r>
              <a:rPr lang="en-US" altLang="ko-KR" sz="2000" b="1" dirty="0">
                <a:solidFill>
                  <a:schemeClr val="accent5"/>
                </a:solidFill>
              </a:rPr>
              <a:t>fitted Countries (1) – more than one breakpoint</a:t>
            </a:r>
            <a:endParaRPr lang="ko-KR" alt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860850-E7DE-4647-B650-FBA1B4A10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832" y="1285308"/>
            <a:ext cx="3648579" cy="3858192"/>
          </a:xfrm>
          <a:prstGeom prst="rect">
            <a:avLst/>
          </a:prstGeom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7671350E-E816-7B46-A8D0-B2CC01C2EF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8DB363F1-11E6-AD46-A23C-A885F405A9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5A75C0-5514-344D-8744-14C29C4EB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85308"/>
            <a:ext cx="3656530" cy="386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676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>
            <a:extLst>
              <a:ext uri="{FF2B5EF4-FFF2-40B4-BE49-F238E27FC236}">
                <a16:creationId xmlns:a16="http://schemas.microsoft.com/office/drawing/2014/main" id="{28CE7E57-2027-0542-B591-EDF210085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742" y="1391412"/>
            <a:ext cx="7348763" cy="331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Google Shape;126;p19">
            <a:extLst>
              <a:ext uri="{FF2B5EF4-FFF2-40B4-BE49-F238E27FC236}">
                <a16:creationId xmlns:a16="http://schemas.microsoft.com/office/drawing/2014/main" id="{5F8209F0-E476-B94D-9890-464A55B78B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3061" y="7417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2000" dirty="0">
                <a:solidFill>
                  <a:schemeClr val="accent5"/>
                </a:solidFill>
              </a:rPr>
              <a:t>Poorly </a:t>
            </a:r>
            <a:r>
              <a:rPr lang="en-US" altLang="ko-KR" sz="2000" b="1" dirty="0">
                <a:solidFill>
                  <a:schemeClr val="accent5"/>
                </a:solidFill>
              </a:rPr>
              <a:t>fitted Countries (2) – Gap between 1</a:t>
            </a:r>
            <a:r>
              <a:rPr lang="en-US" altLang="ko-KR" sz="2000" b="1" baseline="30000" dirty="0">
                <a:solidFill>
                  <a:schemeClr val="accent5"/>
                </a:solidFill>
              </a:rPr>
              <a:t>st</a:t>
            </a:r>
            <a:r>
              <a:rPr lang="en-US" altLang="ko-KR" sz="2000" b="1" dirty="0">
                <a:solidFill>
                  <a:schemeClr val="accent5"/>
                </a:solidFill>
              </a:rPr>
              <a:t> &amp; 2</a:t>
            </a:r>
            <a:r>
              <a:rPr lang="en-US" altLang="ko-KR" sz="2000" b="1" baseline="30000" dirty="0">
                <a:solidFill>
                  <a:schemeClr val="accent5"/>
                </a:solidFill>
              </a:rPr>
              <a:t>nd</a:t>
            </a:r>
            <a:r>
              <a:rPr lang="en-US" altLang="ko-KR" sz="2000" b="1" dirty="0">
                <a:solidFill>
                  <a:schemeClr val="accent5"/>
                </a:solidFill>
              </a:rPr>
              <a:t> </a:t>
            </a:r>
            <a:r>
              <a:rPr lang="en-US" altLang="ko-KR" sz="2000" dirty="0">
                <a:solidFill>
                  <a:schemeClr val="accent5"/>
                </a:solidFill>
              </a:rPr>
              <a:t>model</a:t>
            </a:r>
            <a:r>
              <a:rPr lang="en-US" altLang="ko-KR" sz="2000" b="1" dirty="0">
                <a:solidFill>
                  <a:schemeClr val="accent5"/>
                </a:solidFill>
              </a:rPr>
              <a:t>s</a:t>
            </a:r>
            <a:endParaRPr lang="ko-KR" altLang="en-US" sz="2000" dirty="0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7671350E-E816-7B46-A8D0-B2CC01C2EF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8DB363F1-11E6-AD46-A23C-A885F405A9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192404-7700-3040-B3A8-F3536EBB3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411" y="1276900"/>
            <a:ext cx="3755001" cy="3866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3FFB02-D772-4146-9DC9-B7A099B6D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11" y="1276900"/>
            <a:ext cx="3755000" cy="386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730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>
            <a:extLst>
              <a:ext uri="{FF2B5EF4-FFF2-40B4-BE49-F238E27FC236}">
                <a16:creationId xmlns:a16="http://schemas.microsoft.com/office/drawing/2014/main" id="{28CE7E57-2027-0542-B591-EDF210085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742" y="1391412"/>
            <a:ext cx="7348763" cy="331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Google Shape;126;p19">
            <a:extLst>
              <a:ext uri="{FF2B5EF4-FFF2-40B4-BE49-F238E27FC236}">
                <a16:creationId xmlns:a16="http://schemas.microsoft.com/office/drawing/2014/main" id="{5F8209F0-E476-B94D-9890-464A55B78B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3061" y="7417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2000" dirty="0">
                <a:solidFill>
                  <a:schemeClr val="accent5"/>
                </a:solidFill>
              </a:rPr>
              <a:t>Poorly </a:t>
            </a:r>
            <a:r>
              <a:rPr lang="en-US" altLang="ko-KR" sz="2000" b="1" dirty="0">
                <a:solidFill>
                  <a:schemeClr val="accent5"/>
                </a:solidFill>
              </a:rPr>
              <a:t>fitted Countries (3) – 2</a:t>
            </a:r>
            <a:r>
              <a:rPr lang="en-US" altLang="ko-KR" sz="2000" b="1" baseline="30000" dirty="0">
                <a:solidFill>
                  <a:schemeClr val="accent5"/>
                </a:solidFill>
              </a:rPr>
              <a:t>nd</a:t>
            </a:r>
            <a:r>
              <a:rPr lang="en-US" altLang="ko-KR" sz="2000" b="1" dirty="0">
                <a:solidFill>
                  <a:schemeClr val="accent5"/>
                </a:solidFill>
              </a:rPr>
              <a:t> model hadn’t been fitted</a:t>
            </a:r>
            <a:endParaRPr lang="ko-KR" alt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7C6043-4279-9144-BC53-B5E3EDCBF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870" y="1276900"/>
            <a:ext cx="3656530" cy="3866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7FE1F7-258F-A44D-8112-46DD33C51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217" y="1276899"/>
            <a:ext cx="3656531" cy="386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55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>
            <a:extLst>
              <a:ext uri="{FF2B5EF4-FFF2-40B4-BE49-F238E27FC236}">
                <a16:creationId xmlns:a16="http://schemas.microsoft.com/office/drawing/2014/main" id="{28CE7E57-2027-0542-B591-EDF210085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742" y="1391412"/>
            <a:ext cx="7348763" cy="331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Google Shape;126;p19">
            <a:extLst>
              <a:ext uri="{FF2B5EF4-FFF2-40B4-BE49-F238E27FC236}">
                <a16:creationId xmlns:a16="http://schemas.microsoft.com/office/drawing/2014/main" id="{5F8209F0-E476-B94D-9890-464A55B78B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3061" y="7417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2000" dirty="0">
                <a:solidFill>
                  <a:schemeClr val="accent5"/>
                </a:solidFill>
              </a:rPr>
              <a:t>Poorly </a:t>
            </a:r>
            <a:r>
              <a:rPr lang="en-US" altLang="ko-KR" sz="2000" b="1" dirty="0">
                <a:solidFill>
                  <a:schemeClr val="accent5"/>
                </a:solidFill>
              </a:rPr>
              <a:t>fitted Countries (4) – Every model</a:t>
            </a:r>
            <a:r>
              <a:rPr lang="en-US" altLang="ko-KR" sz="2000" dirty="0">
                <a:solidFill>
                  <a:schemeClr val="accent5"/>
                </a:solidFill>
              </a:rPr>
              <a:t> </a:t>
            </a:r>
            <a:r>
              <a:rPr lang="en-US" altLang="ko-KR" sz="2000" b="1" dirty="0">
                <a:solidFill>
                  <a:schemeClr val="accent5"/>
                </a:solidFill>
              </a:rPr>
              <a:t>hadn’t been fitted</a:t>
            </a:r>
            <a:endParaRPr lang="ko-KR" altLang="en-US" sz="2000" dirty="0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7671350E-E816-7B46-A8D0-B2CC01C2EF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8DB363F1-11E6-AD46-A23C-A885F405A9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5B848D-59E9-3148-9A26-9A2932680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495" y="1276900"/>
            <a:ext cx="3656530" cy="3866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AD421C-A061-A849-9258-DEEB7184F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775" y="1276900"/>
            <a:ext cx="3656530" cy="386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13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>
            <a:extLst>
              <a:ext uri="{FF2B5EF4-FFF2-40B4-BE49-F238E27FC236}">
                <a16:creationId xmlns:a16="http://schemas.microsoft.com/office/drawing/2014/main" id="{28CE7E57-2027-0542-B591-EDF210085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742" y="1391412"/>
            <a:ext cx="7348763" cy="331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Google Shape;126;p19">
            <a:extLst>
              <a:ext uri="{FF2B5EF4-FFF2-40B4-BE49-F238E27FC236}">
                <a16:creationId xmlns:a16="http://schemas.microsoft.com/office/drawing/2014/main" id="{5F8209F0-E476-B94D-9890-464A55B78B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3061" y="604299"/>
            <a:ext cx="7688700" cy="787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2000" dirty="0">
                <a:solidFill>
                  <a:schemeClr val="accent5"/>
                </a:solidFill>
              </a:rPr>
              <a:t>Poorly </a:t>
            </a:r>
            <a:r>
              <a:rPr lang="en-US" altLang="ko-KR" sz="2000" b="1" dirty="0">
                <a:solidFill>
                  <a:schemeClr val="accent5"/>
                </a:solidFill>
              </a:rPr>
              <a:t>fitted Countries (5) – Only Logistic Model fitted</a:t>
            </a:r>
            <a:r>
              <a:rPr lang="ko-KR" altLang="en-US" sz="2000" b="1" dirty="0">
                <a:solidFill>
                  <a:schemeClr val="accent5"/>
                </a:solidFill>
              </a:rPr>
              <a:t> </a:t>
            </a:r>
            <a:r>
              <a:rPr lang="en-US" altLang="ko-KR" sz="2000" b="1" dirty="0">
                <a:solidFill>
                  <a:schemeClr val="accent5"/>
                </a:solidFill>
              </a:rPr>
              <a:t>					</a:t>
            </a:r>
            <a:r>
              <a:rPr lang="en-US" altLang="ko-KR" sz="1200" b="1" dirty="0">
                <a:solidFill>
                  <a:schemeClr val="accent5"/>
                </a:solidFill>
              </a:rPr>
              <a:t>(</a:t>
            </a:r>
            <a:r>
              <a:rPr lang="en-US" altLang="ko-KR" sz="1200" b="1" dirty="0" err="1">
                <a:solidFill>
                  <a:schemeClr val="accent5"/>
                </a:solidFill>
              </a:rPr>
              <a:t>Gompertz</a:t>
            </a:r>
            <a:r>
              <a:rPr lang="ko-KR" altLang="en-US" sz="1200" b="1" dirty="0">
                <a:solidFill>
                  <a:schemeClr val="accent5"/>
                </a:solidFill>
              </a:rPr>
              <a:t>만 </a:t>
            </a:r>
            <a:r>
              <a:rPr lang="ko-KR" altLang="en-US" sz="1200" b="1" dirty="0" err="1">
                <a:solidFill>
                  <a:schemeClr val="accent5"/>
                </a:solidFill>
              </a:rPr>
              <a:t>적합되는</a:t>
            </a:r>
            <a:r>
              <a:rPr lang="ko-KR" altLang="en-US" sz="1200" b="1" dirty="0">
                <a:solidFill>
                  <a:schemeClr val="accent5"/>
                </a:solidFill>
              </a:rPr>
              <a:t> 경우는 없음</a:t>
            </a:r>
            <a:r>
              <a:rPr lang="en-US" altLang="ko-KR" sz="1200" b="1" dirty="0">
                <a:solidFill>
                  <a:schemeClr val="accent5"/>
                </a:solidFill>
              </a:rPr>
              <a:t>)</a:t>
            </a:r>
            <a:endParaRPr lang="ko-KR" altLang="en-US" sz="2000" dirty="0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7671350E-E816-7B46-A8D0-B2CC01C2EF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8DB363F1-11E6-AD46-A23C-A885F405A9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31DCBE-5DC4-BD46-8FA9-ED43F65C6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025" y="1276900"/>
            <a:ext cx="3656531" cy="38666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F8C3A3-505C-9C4E-83DC-63046FA25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23" y="1276900"/>
            <a:ext cx="3755002" cy="386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53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B7D20-CE32-8A4E-B8F3-205668122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accent5"/>
                </a:solidFill>
              </a:rPr>
              <a:t>Discussion</a:t>
            </a:r>
            <a:endParaRPr lang="en-KR" dirty="0"/>
          </a:p>
        </p:txBody>
      </p:sp>
      <p:sp>
        <p:nvSpPr>
          <p:cNvPr id="4" name="Google Shape;127;p19">
            <a:extLst>
              <a:ext uri="{FF2B5EF4-FFF2-40B4-BE49-F238E27FC236}">
                <a16:creationId xmlns:a16="http://schemas.microsoft.com/office/drawing/2014/main" id="{714183F4-B54E-4059-B249-2382D5B5A60D}"/>
              </a:ext>
            </a:extLst>
          </p:cNvPr>
          <p:cNvSpPr txBox="1">
            <a:spLocks/>
          </p:cNvSpPr>
          <p:nvPr/>
        </p:nvSpPr>
        <p:spPr>
          <a:xfrm>
            <a:off x="727650" y="1853850"/>
            <a:ext cx="7688700" cy="1284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000"/>
              </a:spcBef>
              <a:buFont typeface="Lato"/>
              <a:buNone/>
            </a:pPr>
            <a:r>
              <a:rPr lang="en-US" altLang="ko-KR" sz="1400" b="1" dirty="0">
                <a:solidFill>
                  <a:schemeClr val="accent5"/>
                </a:solidFill>
              </a:rPr>
              <a:t>Issue</a:t>
            </a:r>
            <a:endParaRPr lang="ko-KR" altLang="en-US" sz="1400" b="1" dirty="0">
              <a:solidFill>
                <a:schemeClr val="accent5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000"/>
              </a:spcBef>
              <a:buFont typeface="Lato"/>
              <a:buNone/>
            </a:pPr>
            <a:r>
              <a:rPr lang="en-US" altLang="ko-KR" sz="1200" dirty="0"/>
              <a:t>1) </a:t>
            </a:r>
            <a:r>
              <a:rPr lang="ko-KR" altLang="en-US" sz="1200" dirty="0"/>
              <a:t>적합이 잘 되지 않은 국가들을 어떻게 </a:t>
            </a:r>
            <a:r>
              <a:rPr lang="ko-KR" altLang="en-US" sz="1200" dirty="0" err="1"/>
              <a:t>적합시킬</a:t>
            </a:r>
            <a:r>
              <a:rPr lang="ko-KR" altLang="en-US" sz="1200" dirty="0"/>
              <a:t> 것인가</a:t>
            </a:r>
            <a:r>
              <a:rPr lang="en-US" altLang="ko-KR" sz="1200" dirty="0"/>
              <a:t>?  –  1. </a:t>
            </a:r>
            <a:r>
              <a:rPr lang="ko-KR" altLang="en-US" sz="1200" dirty="0"/>
              <a:t>배제</a:t>
            </a:r>
            <a:r>
              <a:rPr lang="en-US" altLang="ko-KR" sz="1200" dirty="0"/>
              <a:t>,  2. </a:t>
            </a:r>
            <a:r>
              <a:rPr lang="ko-KR" altLang="en-US" sz="1200" dirty="0"/>
              <a:t>데이터 구간 재설정</a:t>
            </a:r>
            <a:r>
              <a:rPr lang="en-US" altLang="ko-KR" sz="1200" dirty="0"/>
              <a:t>, …</a:t>
            </a:r>
            <a:endParaRPr lang="ko-KR" altLang="en-US" sz="1200" dirty="0"/>
          </a:p>
          <a:p>
            <a:pPr marL="0" indent="0">
              <a:lnSpc>
                <a:spcPct val="100000"/>
              </a:lnSpc>
              <a:spcBef>
                <a:spcPts val="1000"/>
              </a:spcBef>
              <a:buFont typeface="Lato"/>
              <a:buNone/>
            </a:pPr>
            <a:r>
              <a:rPr lang="en-US" altLang="ko-KR" sz="1200" dirty="0"/>
              <a:t>2) Logistic model</a:t>
            </a:r>
            <a:r>
              <a:rPr lang="ko-KR" altLang="en-US" sz="1200" dirty="0"/>
              <a:t>과 </a:t>
            </a:r>
            <a:r>
              <a:rPr lang="en-US" altLang="ko-KR" sz="1200" dirty="0" err="1"/>
              <a:t>Gompertz</a:t>
            </a:r>
            <a:r>
              <a:rPr lang="en-US" altLang="ko-KR" sz="1200" dirty="0"/>
              <a:t> model</a:t>
            </a:r>
            <a:r>
              <a:rPr lang="ko-KR" altLang="en-US" sz="1200" dirty="0"/>
              <a:t> 중 하나만 적합이 되는 국가들은 어떻게 처리할 것인가</a:t>
            </a:r>
            <a:r>
              <a:rPr lang="en-US" altLang="ko-KR" sz="1200" dirty="0"/>
              <a:t>?</a:t>
            </a:r>
          </a:p>
        </p:txBody>
      </p:sp>
      <p:sp>
        <p:nvSpPr>
          <p:cNvPr id="8" name="Google Shape;127;p19">
            <a:extLst>
              <a:ext uri="{FF2B5EF4-FFF2-40B4-BE49-F238E27FC236}">
                <a16:creationId xmlns:a16="http://schemas.microsoft.com/office/drawing/2014/main" id="{5E7FBEEB-9CB0-4E2C-A8EA-8FFA3E158697}"/>
              </a:ext>
            </a:extLst>
          </p:cNvPr>
          <p:cNvSpPr txBox="1">
            <a:spLocks/>
          </p:cNvSpPr>
          <p:nvPr/>
        </p:nvSpPr>
        <p:spPr>
          <a:xfrm>
            <a:off x="727650" y="3031328"/>
            <a:ext cx="7688700" cy="1284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Future Research</a:t>
            </a:r>
            <a:endParaRPr lang="en-US" altLang="ko-KR" sz="1200" dirty="0"/>
          </a:p>
          <a:p>
            <a:pPr marL="0" indent="0">
              <a:lnSpc>
                <a:spcPct val="100000"/>
              </a:lnSpc>
              <a:spcBef>
                <a:spcPts val="1000"/>
              </a:spcBef>
              <a:buFont typeface="Lato"/>
              <a:buNone/>
            </a:pPr>
            <a:r>
              <a:rPr lang="en-US" altLang="ko-KR" sz="1200" dirty="0"/>
              <a:t>1) Break point 2</a:t>
            </a:r>
            <a:r>
              <a:rPr lang="ko-KR" altLang="en-US" sz="1200" dirty="0"/>
              <a:t>개 이상인 경우 어느 지점을 </a:t>
            </a:r>
            <a:r>
              <a:rPr lang="en-US" altLang="ko-KR" sz="1200" dirty="0"/>
              <a:t>break point</a:t>
            </a:r>
            <a:r>
              <a:rPr lang="ko-KR" altLang="en-US" sz="1200" dirty="0"/>
              <a:t>로 설정할 것인가에 대한 방법</a:t>
            </a:r>
            <a:endParaRPr lang="en-US" altLang="ko-KR" sz="1200" dirty="0"/>
          </a:p>
          <a:p>
            <a:pPr marL="0" indent="0">
              <a:lnSpc>
                <a:spcPct val="100000"/>
              </a:lnSpc>
              <a:spcBef>
                <a:spcPts val="1000"/>
              </a:spcBef>
              <a:buFont typeface="Lato"/>
              <a:buNone/>
            </a:pPr>
            <a:r>
              <a:rPr lang="en-US" altLang="ko-KR" sz="1200" dirty="0"/>
              <a:t>2) Parameter based country categorization.</a:t>
            </a:r>
          </a:p>
          <a:p>
            <a:pPr marL="0" indent="0">
              <a:lnSpc>
                <a:spcPct val="100000"/>
              </a:lnSpc>
              <a:spcBef>
                <a:spcPts val="1000"/>
              </a:spcBef>
              <a:buFont typeface="Lato"/>
              <a:buNone/>
            </a:pPr>
            <a:r>
              <a:rPr lang="en-US" altLang="ko-KR" sz="1200" dirty="0"/>
              <a:t>     </a:t>
            </a:r>
            <a:r>
              <a:rPr lang="en-US" altLang="ko-KR" sz="900" dirty="0"/>
              <a:t>(ex) 1</a:t>
            </a:r>
            <a:r>
              <a:rPr lang="en-US" altLang="ko-KR" sz="900" baseline="30000" dirty="0"/>
              <a:t>st</a:t>
            </a:r>
            <a:r>
              <a:rPr lang="ko-KR" altLang="en-US" sz="900" dirty="0"/>
              <a:t> </a:t>
            </a:r>
            <a:r>
              <a:rPr lang="en-US" altLang="ko-KR" sz="900" dirty="0"/>
              <a:t>wave</a:t>
            </a:r>
            <a:r>
              <a:rPr lang="ko-KR" altLang="en-US" sz="900" dirty="0"/>
              <a:t>에서는 </a:t>
            </a:r>
            <a:r>
              <a:rPr lang="en-US" altLang="ko-KR" sz="900" dirty="0"/>
              <a:t>a</a:t>
            </a:r>
            <a:r>
              <a:rPr lang="ko-KR" altLang="en-US" sz="900" dirty="0"/>
              <a:t>가 컸다가 </a:t>
            </a:r>
            <a:r>
              <a:rPr lang="en-US" altLang="ko-KR" sz="900" dirty="0"/>
              <a:t>2</a:t>
            </a:r>
            <a:r>
              <a:rPr lang="en-US" altLang="ko-KR" sz="900" baseline="30000" dirty="0"/>
              <a:t>nd</a:t>
            </a:r>
            <a:r>
              <a:rPr lang="en-US" altLang="ko-KR" sz="900" dirty="0"/>
              <a:t> wave</a:t>
            </a:r>
            <a:r>
              <a:rPr lang="ko-KR" altLang="en-US" sz="900" dirty="0"/>
              <a:t>에서는 </a:t>
            </a:r>
            <a:r>
              <a:rPr lang="en-US" altLang="ko-KR" sz="900" dirty="0"/>
              <a:t>a</a:t>
            </a:r>
            <a:r>
              <a:rPr lang="ko-KR" altLang="en-US" sz="900" dirty="0"/>
              <a:t>가 작아지는 국가와 그 반대인 경우</a:t>
            </a:r>
            <a:r>
              <a:rPr lang="en-US" altLang="ko-KR" sz="12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68379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727650" y="1198729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-KR" altLang="en-US" dirty="0">
                <a:solidFill>
                  <a:srgbClr val="000000"/>
                </a:solidFill>
              </a:rPr>
              <a:t>개요</a:t>
            </a:r>
            <a:r>
              <a:rPr lang="en-US" altLang="ko-KR" dirty="0">
                <a:solidFill>
                  <a:srgbClr val="000000"/>
                </a:solidFill>
              </a:rPr>
              <a:t>	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01" name="Google Shape;101;p15"/>
          <p:cNvSpPr txBox="1">
            <a:spLocks noGrp="1"/>
          </p:cNvSpPr>
          <p:nvPr>
            <p:ph type="body" idx="1"/>
          </p:nvPr>
        </p:nvSpPr>
        <p:spPr>
          <a:xfrm>
            <a:off x="727650" y="1993266"/>
            <a:ext cx="7688700" cy="2368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accent5"/>
                </a:solidFill>
              </a:rPr>
              <a:t>1. Simple</a:t>
            </a:r>
            <a:r>
              <a:rPr lang="ko-KR" altLang="en-US" sz="1400" b="1" dirty="0">
                <a:solidFill>
                  <a:schemeClr val="accent5"/>
                </a:solidFill>
              </a:rPr>
              <a:t> </a:t>
            </a:r>
            <a:r>
              <a:rPr lang="en-US" altLang="ko-KR" sz="1400" b="1" dirty="0">
                <a:solidFill>
                  <a:schemeClr val="accent5"/>
                </a:solidFill>
              </a:rPr>
              <a:t>Moving</a:t>
            </a:r>
            <a:r>
              <a:rPr lang="ko-KR" altLang="en-US" sz="1400" b="1" dirty="0">
                <a:solidFill>
                  <a:schemeClr val="accent5"/>
                </a:solidFill>
              </a:rPr>
              <a:t> </a:t>
            </a:r>
            <a:r>
              <a:rPr lang="en-US" altLang="ko-KR" sz="1400" b="1" dirty="0">
                <a:solidFill>
                  <a:schemeClr val="accent5"/>
                </a:solidFill>
              </a:rPr>
              <a:t>Average</a:t>
            </a:r>
            <a:r>
              <a:rPr lang="ko-KR" altLang="en-US" sz="1400" b="1" dirty="0">
                <a:solidFill>
                  <a:schemeClr val="accent5"/>
                </a:solidFill>
              </a:rPr>
              <a:t> 적용</a:t>
            </a:r>
            <a:endParaRPr lang="en-US" altLang="ko-KR" sz="1200" b="1" dirty="0">
              <a:solidFill>
                <a:schemeClr val="accent5"/>
              </a:solidFill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US" altLang="ko-KR" sz="1200" dirty="0"/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ko-KR" sz="1200" dirty="0"/>
              <a:t>-   </a:t>
            </a:r>
            <a:r>
              <a:rPr lang="ko-KR" altLang="en-US" sz="1200" dirty="0" err="1"/>
              <a:t>요일별</a:t>
            </a:r>
            <a:r>
              <a:rPr lang="ko-KR" altLang="en-US" sz="1200" dirty="0"/>
              <a:t> 시계열 효과를 배제하기 위해 </a:t>
            </a:r>
            <a:r>
              <a:rPr lang="en-US" altLang="ko-KR" sz="1200" dirty="0"/>
              <a:t>7</a:t>
            </a:r>
            <a:r>
              <a:rPr lang="ko-KR" altLang="en-US" sz="1200" dirty="0"/>
              <a:t>일 기준의 </a:t>
            </a:r>
            <a:r>
              <a:rPr lang="en-US" altLang="ko-KR" sz="1200" dirty="0"/>
              <a:t>moving average</a:t>
            </a:r>
            <a:r>
              <a:rPr lang="ko-KR" altLang="en-US" sz="1200" dirty="0"/>
              <a:t>를 적용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marL="0" lvl="0" indent="0">
              <a:lnSpc>
                <a:spcPct val="100000"/>
              </a:lnSpc>
              <a:buNone/>
            </a:pPr>
            <a:endParaRPr lang="en-US" altLang="ko-KR" sz="12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1400" b="1" dirty="0">
              <a:solidFill>
                <a:schemeClr val="accent5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b="1" dirty="0">
                <a:solidFill>
                  <a:schemeClr val="accent5"/>
                </a:solidFill>
              </a:rPr>
              <a:t>2. Separated Logistic, </a:t>
            </a:r>
            <a:r>
              <a:rPr lang="en-US" altLang="ko-KR" sz="1400" b="1" dirty="0" err="1">
                <a:solidFill>
                  <a:schemeClr val="accent5"/>
                </a:solidFill>
              </a:rPr>
              <a:t>Gompertz</a:t>
            </a:r>
            <a:r>
              <a:rPr lang="en-US" altLang="ko-KR" sz="1400" b="1" dirty="0">
                <a:solidFill>
                  <a:schemeClr val="accent5"/>
                </a:solidFill>
              </a:rPr>
              <a:t> Model </a:t>
            </a:r>
            <a:r>
              <a:rPr lang="ko-KR" altLang="en-US" sz="1400" b="1" dirty="0">
                <a:solidFill>
                  <a:schemeClr val="accent5"/>
                </a:solidFill>
              </a:rPr>
              <a:t>적합</a:t>
            </a:r>
            <a:endParaRPr lang="ko-KR" altLang="en-US" sz="1200" dirty="0"/>
          </a:p>
          <a:p>
            <a:pPr marL="171450" lvl="0" indent="-17145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300"/>
              <a:buFontTx/>
              <a:buChar char="-"/>
            </a:pPr>
            <a:r>
              <a:rPr lang="en-US" altLang="ko-KR" sz="1200" dirty="0"/>
              <a:t>2020</a:t>
            </a:r>
            <a:r>
              <a:rPr lang="ko-KR" altLang="en-US" sz="1200" dirty="0"/>
              <a:t>년 </a:t>
            </a:r>
            <a:r>
              <a:rPr lang="en-US" altLang="ko-KR" sz="1200" dirty="0"/>
              <a:t>08</a:t>
            </a:r>
            <a:r>
              <a:rPr lang="ko-KR" altLang="en-US" sz="1200" dirty="0"/>
              <a:t>월 </a:t>
            </a:r>
            <a:r>
              <a:rPr lang="en-US" altLang="ko-KR" sz="1200" dirty="0"/>
              <a:t>31</a:t>
            </a:r>
            <a:r>
              <a:rPr lang="ko-KR" altLang="en-US" sz="1200" dirty="0"/>
              <a:t>일 기준</a:t>
            </a:r>
            <a:r>
              <a:rPr lang="en-US" altLang="ko-KR" sz="1200" dirty="0"/>
              <a:t>.</a:t>
            </a:r>
            <a:endParaRPr lang="en-US" altLang="ko-KR" sz="11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300"/>
              <a:buNone/>
            </a:pPr>
            <a:r>
              <a:rPr lang="en-US" altLang="ko-KR" sz="1400" b="1" dirty="0">
                <a:solidFill>
                  <a:schemeClr val="accent5"/>
                </a:solidFill>
              </a:rPr>
              <a:t>3. </a:t>
            </a:r>
            <a:r>
              <a:rPr lang="ko-KR" altLang="en-US" sz="1400" b="1" dirty="0">
                <a:solidFill>
                  <a:schemeClr val="accent5"/>
                </a:solidFill>
              </a:rPr>
              <a:t>각 </a:t>
            </a:r>
            <a:r>
              <a:rPr lang="en-US" altLang="ko-KR" sz="1400" b="1" dirty="0">
                <a:solidFill>
                  <a:schemeClr val="accent5"/>
                </a:solidFill>
              </a:rPr>
              <a:t>Model coefficients </a:t>
            </a:r>
            <a:r>
              <a:rPr lang="ko-KR" altLang="en-US" sz="1400" b="1" dirty="0">
                <a:solidFill>
                  <a:schemeClr val="accent5"/>
                </a:solidFill>
              </a:rPr>
              <a:t>비교</a:t>
            </a:r>
            <a:endParaRPr lang="en-US" altLang="ko-KR" sz="1400" b="1" dirty="0">
              <a:solidFill>
                <a:schemeClr val="accent5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lang="ko-KR" alt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9450" y="1312072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2000" b="1" dirty="0">
                <a:solidFill>
                  <a:schemeClr val="accent5"/>
                </a:solidFill>
              </a:rPr>
              <a:t>Simple Moving  Average</a:t>
            </a:r>
            <a:endParaRPr lang="ko-KR" altLang="en-US" sz="2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B5989A8-6B3C-49BE-B86A-A3F533D58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13" y="1847408"/>
            <a:ext cx="3434987" cy="30377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827B43F-43E4-4B71-8555-837EFAE4A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847272"/>
            <a:ext cx="3654922" cy="323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35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9450" y="1312072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2000" b="1" dirty="0">
                <a:solidFill>
                  <a:schemeClr val="accent5"/>
                </a:solidFill>
              </a:rPr>
              <a:t>Simple Moving  Average</a:t>
            </a:r>
            <a:endParaRPr lang="ko-KR" altLang="en-US" sz="2000" dirty="0"/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729450" y="2001863"/>
            <a:ext cx="7489536" cy="2137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/>
              <a:t>1) </a:t>
            </a:r>
            <a:r>
              <a:rPr lang="ko-KR" altLang="en-US" sz="1200" dirty="0"/>
              <a:t>대부분의 국가에 대해서일주일 단위의 주기성이 관측됨</a:t>
            </a:r>
            <a:r>
              <a:rPr lang="en-US" altLang="ko-KR" sz="1200" dirty="0"/>
              <a:t>.</a:t>
            </a:r>
            <a:endParaRPr sz="12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/>
              <a:t>2) ACF</a:t>
            </a:r>
            <a:r>
              <a:rPr lang="ko-KR" altLang="en-US" sz="1200" dirty="0"/>
              <a:t>를 통해 수치적으로 제시하려 했으나 </a:t>
            </a:r>
            <a:r>
              <a:rPr lang="en-US" altLang="ko-KR" sz="1200" dirty="0"/>
              <a:t>trend</a:t>
            </a:r>
            <a:r>
              <a:rPr lang="ko-KR" altLang="en-US" sz="1200" dirty="0"/>
              <a:t> 또한 </a:t>
            </a:r>
            <a:r>
              <a:rPr lang="en-US" altLang="ko-KR" sz="1200" dirty="0"/>
              <a:t>randomness</a:t>
            </a:r>
            <a:r>
              <a:rPr lang="ko-KR" altLang="en-US" sz="1200" dirty="0"/>
              <a:t>를 가지고 있어 분석에 한계가 존재했으나 프랑스와 같이 특정 요일마다 급격히 </a:t>
            </a:r>
            <a:r>
              <a:rPr lang="ko-KR" altLang="en-US" sz="1200" dirty="0" err="1"/>
              <a:t>확진자</a:t>
            </a:r>
            <a:r>
              <a:rPr lang="ko-KR" altLang="en-US" sz="1200" dirty="0"/>
              <a:t> 수가 떨어지는 경우에 대해서는 뚜렷한 경향성을 확인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altLang="ko-KR" sz="1200" dirty="0"/>
              <a:t>3) </a:t>
            </a:r>
            <a:r>
              <a:rPr lang="ko-KR" altLang="en-US" sz="1200" dirty="0"/>
              <a:t>따라서 </a:t>
            </a:r>
            <a:r>
              <a:rPr lang="en-US" altLang="ko-KR" sz="1200" dirty="0"/>
              <a:t>7</a:t>
            </a:r>
            <a:r>
              <a:rPr lang="ko-KR" altLang="en-US" sz="1200" dirty="0"/>
              <a:t>일 단위의 주기를 고려해 </a:t>
            </a:r>
            <a:r>
              <a:rPr lang="en-US" altLang="ko-KR" sz="1200" dirty="0"/>
              <a:t>window size</a:t>
            </a:r>
            <a:r>
              <a:rPr lang="ko-KR" altLang="en-US" sz="1200" dirty="0"/>
              <a:t>가 </a:t>
            </a:r>
            <a:r>
              <a:rPr lang="en-US" altLang="ko-KR" sz="1200" dirty="0"/>
              <a:t>7</a:t>
            </a:r>
            <a:r>
              <a:rPr lang="ko-KR" altLang="en-US" sz="1200" dirty="0"/>
              <a:t>인 단순 이동 평균을 사용</a:t>
            </a:r>
            <a:r>
              <a:rPr lang="en-US" altLang="ko-KR" sz="12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44167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9450" y="1312072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2000" b="1" dirty="0">
                <a:solidFill>
                  <a:schemeClr val="accent5"/>
                </a:solidFill>
              </a:rPr>
              <a:t>Simple Moving  Average</a:t>
            </a:r>
            <a:endParaRPr lang="ko-KR" altLang="en-US" sz="2000" dirty="0"/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624731" y="2572289"/>
            <a:ext cx="7688700" cy="604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endParaRPr sz="1400" dirty="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/>
              <a:t>-  m</a:t>
            </a:r>
            <a:r>
              <a:rPr lang="en-US" altLang="ko-KR" sz="1200" dirty="0"/>
              <a:t>=3</a:t>
            </a:r>
            <a:r>
              <a:rPr lang="ko-KR" altLang="en-US" sz="1200" dirty="0"/>
              <a:t>으로 설정</a:t>
            </a:r>
            <a:r>
              <a:rPr lang="en-US" altLang="ko-KR" sz="1200" dirty="0"/>
              <a:t>   =&gt;   window size=7</a:t>
            </a:r>
            <a:endParaRPr 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1C047D-18E4-4DB3-80B9-BCDCE9BF4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50" y="2150091"/>
            <a:ext cx="3739631" cy="4216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F85FA1-B998-4BC4-8B7B-B570FFD06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2453" y="2150091"/>
            <a:ext cx="2614160" cy="60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806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9450" y="1312072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2000" b="1" dirty="0">
                <a:solidFill>
                  <a:schemeClr val="accent5"/>
                </a:solidFill>
              </a:rPr>
              <a:t>Separated Logistic model</a:t>
            </a:r>
            <a:endParaRPr lang="ko-KR" altLang="en-US" sz="2000" dirty="0"/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672743" y="2447471"/>
            <a:ext cx="7688700" cy="2159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endParaRPr lang="en-US" sz="1400" b="1" dirty="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rPr lang="en-US" sz="1400" b="1" dirty="0">
                <a:solidFill>
                  <a:schemeClr val="accent5"/>
                </a:solidFill>
              </a:rPr>
              <a:t>Procedure</a:t>
            </a:r>
            <a:endParaRPr sz="1400" dirty="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/>
              <a:t>1) Peak Detection Algorithm</a:t>
            </a:r>
            <a:r>
              <a:rPr lang="ko-KR" altLang="en-US" sz="1200" dirty="0"/>
              <a:t>을 </a:t>
            </a:r>
            <a:r>
              <a:rPr lang="en-US" sz="1200" dirty="0" err="1"/>
              <a:t>이용</a:t>
            </a:r>
            <a:r>
              <a:rPr lang="ko-KR" altLang="en-US" sz="1200" dirty="0"/>
              <a:t>하여</a:t>
            </a:r>
            <a:r>
              <a:rPr lang="en-US" sz="1200" dirty="0"/>
              <a:t> </a:t>
            </a:r>
            <a:r>
              <a:rPr lang="en-US" sz="1200" dirty="0" err="1"/>
              <a:t>Breakpoint를</a:t>
            </a:r>
            <a:r>
              <a:rPr lang="en-US" sz="1200" dirty="0"/>
              <a:t> </a:t>
            </a:r>
            <a:r>
              <a:rPr lang="ko-KR" altLang="en-US" sz="1200" dirty="0"/>
              <a:t>찾음</a:t>
            </a:r>
            <a:r>
              <a:rPr lang="en-US" altLang="ko-KR" sz="1200" dirty="0"/>
              <a:t>.</a:t>
            </a:r>
            <a:endParaRPr sz="12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/>
              <a:t>2) </a:t>
            </a:r>
            <a:r>
              <a:rPr lang="ko-KR" altLang="en-US" sz="1200" dirty="0"/>
              <a:t>각각의 </a:t>
            </a:r>
            <a:r>
              <a:rPr lang="en-US" altLang="ko-KR" sz="1200" dirty="0"/>
              <a:t>wave partition</a:t>
            </a:r>
            <a:r>
              <a:rPr lang="ko-KR" altLang="en-US" sz="1200" dirty="0"/>
              <a:t>에 대해 독립적으로 모형을 </a:t>
            </a:r>
            <a:r>
              <a:rPr lang="ko-KR" altLang="en-US" sz="1200" dirty="0" err="1"/>
              <a:t>적합시킴</a:t>
            </a:r>
            <a:r>
              <a:rPr lang="en-US" altLang="ko-KR" sz="1200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altLang="ko-KR" sz="1200" dirty="0"/>
              <a:t>      =&gt;  </a:t>
            </a:r>
            <a:r>
              <a:rPr lang="ko-KR" altLang="en-US" sz="1200" dirty="0"/>
              <a:t>함수의 연속성이 보장되지 않음</a:t>
            </a:r>
            <a:r>
              <a:rPr lang="en-US" altLang="ko-KR" sz="1200" dirty="0"/>
              <a:t>.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115860-F8EC-451F-B6A3-DFF24EF10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50" y="1860244"/>
            <a:ext cx="3727642" cy="8318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5E141E-AD53-46B1-8602-B015D0232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282" y="2038185"/>
            <a:ext cx="3588711" cy="68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180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9450" y="1312072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2000" b="1" dirty="0">
                <a:solidFill>
                  <a:schemeClr val="accent5"/>
                </a:solidFill>
              </a:rPr>
              <a:t>Separated </a:t>
            </a:r>
            <a:r>
              <a:rPr lang="en-US" altLang="ko-KR" sz="2000" b="1" dirty="0" err="1">
                <a:solidFill>
                  <a:schemeClr val="accent5"/>
                </a:solidFill>
              </a:rPr>
              <a:t>Gompertz</a:t>
            </a:r>
            <a:r>
              <a:rPr lang="en-US" altLang="ko-KR" sz="2000" b="1" dirty="0">
                <a:solidFill>
                  <a:schemeClr val="accent5"/>
                </a:solidFill>
              </a:rPr>
              <a:t> model</a:t>
            </a:r>
            <a:endParaRPr lang="ko-KR" altLang="en-US" sz="2000" dirty="0"/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672743" y="2447471"/>
            <a:ext cx="7688700" cy="2159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endParaRPr lang="en-US" sz="1400" b="1" dirty="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rPr lang="en-US" sz="1400" b="1" dirty="0">
                <a:solidFill>
                  <a:schemeClr val="accent5"/>
                </a:solidFill>
              </a:rPr>
              <a:t>Procedure</a:t>
            </a:r>
            <a:endParaRPr sz="1400" dirty="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/>
              <a:t>1) Peak Detection Algorithm</a:t>
            </a:r>
            <a:r>
              <a:rPr lang="ko-KR" altLang="en-US" sz="1200" dirty="0"/>
              <a:t>을 </a:t>
            </a:r>
            <a:r>
              <a:rPr lang="en-US" sz="1200" dirty="0" err="1"/>
              <a:t>이용</a:t>
            </a:r>
            <a:r>
              <a:rPr lang="ko-KR" altLang="en-US" sz="1200" dirty="0"/>
              <a:t>하여</a:t>
            </a:r>
            <a:r>
              <a:rPr lang="en-US" sz="1200" dirty="0"/>
              <a:t> </a:t>
            </a:r>
            <a:r>
              <a:rPr lang="en-US" sz="1200" dirty="0" err="1"/>
              <a:t>Breakpoint를</a:t>
            </a:r>
            <a:r>
              <a:rPr lang="en-US" sz="1200" dirty="0"/>
              <a:t> </a:t>
            </a:r>
            <a:r>
              <a:rPr lang="ko-KR" altLang="en-US" sz="1200" dirty="0"/>
              <a:t>찾음</a:t>
            </a:r>
            <a:r>
              <a:rPr lang="en-US" altLang="ko-KR" sz="1200" dirty="0"/>
              <a:t>.</a:t>
            </a:r>
            <a:endParaRPr sz="12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/>
              <a:t>2) </a:t>
            </a:r>
            <a:r>
              <a:rPr lang="ko-KR" altLang="en-US" sz="1200" dirty="0"/>
              <a:t>각각의 </a:t>
            </a:r>
            <a:r>
              <a:rPr lang="en-US" altLang="ko-KR" sz="1200" dirty="0"/>
              <a:t>wave partition</a:t>
            </a:r>
            <a:r>
              <a:rPr lang="ko-KR" altLang="en-US" sz="1200" dirty="0"/>
              <a:t>에 대해 독립적으로 모형을 </a:t>
            </a:r>
            <a:r>
              <a:rPr lang="ko-KR" altLang="en-US" sz="1200" dirty="0" err="1"/>
              <a:t>적합시킴</a:t>
            </a:r>
            <a:r>
              <a:rPr lang="en-US" altLang="ko-KR" sz="1200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altLang="ko-KR" sz="1200" dirty="0"/>
              <a:t>      =&gt;  </a:t>
            </a:r>
            <a:r>
              <a:rPr lang="ko-KR" altLang="en-US" sz="1200" dirty="0"/>
              <a:t>함수의 연속성이 보장되지 않음</a:t>
            </a:r>
            <a:r>
              <a:rPr lang="en-US" altLang="ko-KR" sz="1200" dirty="0"/>
              <a:t>.</a:t>
            </a:r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5E141E-AD53-46B1-8602-B015D0232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282" y="2038185"/>
            <a:ext cx="3588711" cy="684982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C40308C3-B061-4005-BF80-EEF7D7C5E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742" y="1391412"/>
            <a:ext cx="7348763" cy="331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311093392" descr="DRW00001f24069f">
            <a:extLst>
              <a:ext uri="{FF2B5EF4-FFF2-40B4-BE49-F238E27FC236}">
                <a16:creationId xmlns:a16="http://schemas.microsoft.com/office/drawing/2014/main" id="{821D7968-1DB4-428B-A1AE-E1F5B5E1C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43" y="1848613"/>
            <a:ext cx="4295710" cy="78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450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9450" y="1312072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2000" b="1" dirty="0">
                <a:solidFill>
                  <a:schemeClr val="accent5"/>
                </a:solidFill>
              </a:rPr>
              <a:t>Result</a:t>
            </a:r>
            <a:endParaRPr lang="ko-KR" altLang="en-US" sz="2000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40308C3-B061-4005-BF80-EEF7D7C5E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742" y="1375309"/>
            <a:ext cx="7348763" cy="331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96D44044-A287-4504-9A42-34463F0553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358318"/>
              </p:ext>
            </p:extLst>
          </p:nvPr>
        </p:nvGraphicFramePr>
        <p:xfrm>
          <a:off x="1300009" y="2977116"/>
          <a:ext cx="4058800" cy="487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4700">
                  <a:extLst>
                    <a:ext uri="{9D8B030D-6E8A-4147-A177-3AD203B41FA5}">
                      <a16:colId xmlns:a16="http://schemas.microsoft.com/office/drawing/2014/main" val="3177170424"/>
                    </a:ext>
                  </a:extLst>
                </a:gridCol>
                <a:gridCol w="1014700">
                  <a:extLst>
                    <a:ext uri="{9D8B030D-6E8A-4147-A177-3AD203B41FA5}">
                      <a16:colId xmlns:a16="http://schemas.microsoft.com/office/drawing/2014/main" val="4215114853"/>
                    </a:ext>
                  </a:extLst>
                </a:gridCol>
                <a:gridCol w="1014700">
                  <a:extLst>
                    <a:ext uri="{9D8B030D-6E8A-4147-A177-3AD203B41FA5}">
                      <a16:colId xmlns:a16="http://schemas.microsoft.com/office/drawing/2014/main" val="3004031898"/>
                    </a:ext>
                  </a:extLst>
                </a:gridCol>
                <a:gridCol w="1014700">
                  <a:extLst>
                    <a:ext uri="{9D8B030D-6E8A-4147-A177-3AD203B41FA5}">
                      <a16:colId xmlns:a16="http://schemas.microsoft.com/office/drawing/2014/main" val="3754451531"/>
                    </a:ext>
                  </a:extLst>
                </a:gridCol>
              </a:tblGrid>
              <a:tr h="1973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Logi_1</a:t>
                      </a:r>
                      <a:r>
                        <a:rPr lang="en-US" altLang="ko-KR" sz="1000" baseline="30000" dirty="0"/>
                        <a:t>st</a:t>
                      </a:r>
                      <a:r>
                        <a:rPr lang="en-US" altLang="ko-KR" sz="1000" dirty="0"/>
                        <a:t>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Logi_2</a:t>
                      </a:r>
                      <a:r>
                        <a:rPr lang="en-US" altLang="ko-KR" sz="1000" baseline="30000" dirty="0"/>
                        <a:t>nd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Gom_1</a:t>
                      </a:r>
                      <a:r>
                        <a:rPr lang="en-US" altLang="ko-KR" sz="1000" baseline="30000" dirty="0"/>
                        <a:t>st</a:t>
                      </a:r>
                      <a:r>
                        <a:rPr lang="en-US" altLang="ko-KR" sz="1000" dirty="0"/>
                        <a:t>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Gom_2</a:t>
                      </a:r>
                      <a:r>
                        <a:rPr lang="en-US" altLang="ko-KR" sz="1000" baseline="30000" dirty="0"/>
                        <a:t>nd</a:t>
                      </a:r>
                      <a:r>
                        <a:rPr lang="en-US" altLang="ko-KR" sz="1000" dirty="0"/>
                        <a:t> 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727593"/>
                  </a:ext>
                </a:extLst>
              </a:tr>
              <a:tr h="1973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155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71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150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59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37958"/>
                  </a:ext>
                </a:extLst>
              </a:tr>
            </a:tbl>
          </a:graphicData>
        </a:graphic>
      </p:graphicFrame>
      <p:sp>
        <p:nvSpPr>
          <p:cNvPr id="13" name="Google Shape;127;p19">
            <a:extLst>
              <a:ext uri="{FF2B5EF4-FFF2-40B4-BE49-F238E27FC236}">
                <a16:creationId xmlns:a16="http://schemas.microsoft.com/office/drawing/2014/main" id="{02CEE5BD-7963-4CC3-AC9C-796409E1A6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2742" y="1462187"/>
            <a:ext cx="6571573" cy="1514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endParaRPr lang="en-US" sz="1400" b="1" dirty="0">
              <a:solidFill>
                <a:schemeClr val="accent5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altLang="ko-KR" sz="1400" b="1" dirty="0">
                <a:solidFill>
                  <a:schemeClr val="accent5"/>
                </a:solidFill>
              </a:rPr>
              <a:t>1</a:t>
            </a:r>
            <a:r>
              <a:rPr lang="en-US" altLang="ko-KR" sz="1400" b="1" baseline="30000" dirty="0">
                <a:solidFill>
                  <a:schemeClr val="accent5"/>
                </a:solidFill>
              </a:rPr>
              <a:t>st</a:t>
            </a:r>
            <a:r>
              <a:rPr lang="en-US" altLang="ko-KR" sz="1400" b="1" dirty="0">
                <a:solidFill>
                  <a:schemeClr val="accent5"/>
                </a:solidFill>
              </a:rPr>
              <a:t>,</a:t>
            </a:r>
            <a:r>
              <a:rPr lang="ko-KR" altLang="en-US" sz="1400" b="1" dirty="0">
                <a:solidFill>
                  <a:schemeClr val="accent5"/>
                </a:solidFill>
              </a:rPr>
              <a:t> </a:t>
            </a:r>
            <a:r>
              <a:rPr lang="en-US" altLang="ko-KR" sz="1400" b="1" dirty="0">
                <a:solidFill>
                  <a:schemeClr val="accent5"/>
                </a:solidFill>
              </a:rPr>
              <a:t>2</a:t>
            </a:r>
            <a:r>
              <a:rPr lang="en-US" altLang="ko-KR" sz="1400" b="1" baseline="30000" dirty="0">
                <a:solidFill>
                  <a:schemeClr val="accent5"/>
                </a:solidFill>
              </a:rPr>
              <a:t>nd</a:t>
            </a:r>
            <a:r>
              <a:rPr lang="en-US" altLang="ko-KR" sz="1400" b="1" dirty="0">
                <a:solidFill>
                  <a:schemeClr val="accent5"/>
                </a:solidFill>
              </a:rPr>
              <a:t> segment </a:t>
            </a:r>
            <a:r>
              <a:rPr lang="ko-KR" altLang="en-US" sz="1400" b="1" dirty="0">
                <a:solidFill>
                  <a:schemeClr val="accent5"/>
                </a:solidFill>
              </a:rPr>
              <a:t>별 </a:t>
            </a:r>
            <a:r>
              <a:rPr lang="ko-KR" altLang="en-US" sz="1400" b="1" dirty="0" err="1">
                <a:solidFill>
                  <a:schemeClr val="accent5"/>
                </a:solidFill>
              </a:rPr>
              <a:t>적합된</a:t>
            </a:r>
            <a:r>
              <a:rPr lang="ko-KR" altLang="en-US" sz="1400" b="1" dirty="0">
                <a:solidFill>
                  <a:schemeClr val="accent5"/>
                </a:solidFill>
              </a:rPr>
              <a:t> 국가 수</a:t>
            </a:r>
            <a:endParaRPr lang="en-US" altLang="ko-KR" sz="1400" b="1" dirty="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/>
              <a:t>1) </a:t>
            </a:r>
            <a:r>
              <a:rPr lang="ko-KR" altLang="en-US" sz="1200" dirty="0"/>
              <a:t>총 국가 수 </a:t>
            </a:r>
            <a:r>
              <a:rPr lang="en-US" altLang="ko-KR" sz="1200" dirty="0"/>
              <a:t>: 165 </a:t>
            </a:r>
            <a:endParaRPr sz="12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/>
              <a:t>2) </a:t>
            </a:r>
            <a:r>
              <a:rPr lang="ko-KR" altLang="en-US" sz="1200" dirty="0"/>
              <a:t>모형 별 </a:t>
            </a:r>
            <a:r>
              <a:rPr lang="ko-KR" altLang="en-US" sz="1200" dirty="0" err="1"/>
              <a:t>적합된</a:t>
            </a:r>
            <a:r>
              <a:rPr lang="ko-KR" altLang="en-US" sz="1200" dirty="0"/>
              <a:t> 개수</a:t>
            </a:r>
            <a:endParaRPr lang="en-US" altLang="ko-KR" sz="12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altLang="ko-KR" sz="12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altLang="ko-KR" sz="1200" dirty="0"/>
          </a:p>
          <a:p>
            <a:pPr marL="0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altLang="ko-KR" sz="1200" dirty="0"/>
              <a:t>3) </a:t>
            </a:r>
            <a:r>
              <a:rPr lang="ko-KR" altLang="en-US" sz="1200" dirty="0"/>
              <a:t>모형 별 </a:t>
            </a:r>
            <a:r>
              <a:rPr lang="ko-KR" altLang="en-US" sz="1200" dirty="0" err="1"/>
              <a:t>미적합된</a:t>
            </a:r>
            <a:r>
              <a:rPr lang="ko-KR" altLang="en-US" sz="1200" dirty="0"/>
              <a:t> 개수</a:t>
            </a:r>
            <a:endParaRPr lang="en-US" altLang="ko-KR" sz="12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altLang="ko-KR" sz="12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altLang="ko-KR" sz="12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altLang="ko-KR" sz="1200" dirty="0"/>
          </a:p>
        </p:txBody>
      </p:sp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D21F3890-8C10-45E0-86D7-A2F65E617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433721"/>
              </p:ext>
            </p:extLst>
          </p:nvPr>
        </p:nvGraphicFramePr>
        <p:xfrm>
          <a:off x="1300009" y="3863120"/>
          <a:ext cx="4058800" cy="487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4700">
                  <a:extLst>
                    <a:ext uri="{9D8B030D-6E8A-4147-A177-3AD203B41FA5}">
                      <a16:colId xmlns:a16="http://schemas.microsoft.com/office/drawing/2014/main" val="3177170424"/>
                    </a:ext>
                  </a:extLst>
                </a:gridCol>
                <a:gridCol w="1014700">
                  <a:extLst>
                    <a:ext uri="{9D8B030D-6E8A-4147-A177-3AD203B41FA5}">
                      <a16:colId xmlns:a16="http://schemas.microsoft.com/office/drawing/2014/main" val="4215114853"/>
                    </a:ext>
                  </a:extLst>
                </a:gridCol>
                <a:gridCol w="1014700">
                  <a:extLst>
                    <a:ext uri="{9D8B030D-6E8A-4147-A177-3AD203B41FA5}">
                      <a16:colId xmlns:a16="http://schemas.microsoft.com/office/drawing/2014/main" val="3004031898"/>
                    </a:ext>
                  </a:extLst>
                </a:gridCol>
                <a:gridCol w="1014700">
                  <a:extLst>
                    <a:ext uri="{9D8B030D-6E8A-4147-A177-3AD203B41FA5}">
                      <a16:colId xmlns:a16="http://schemas.microsoft.com/office/drawing/2014/main" val="3754451531"/>
                    </a:ext>
                  </a:extLst>
                </a:gridCol>
              </a:tblGrid>
              <a:tr h="1973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Logi_1</a:t>
                      </a:r>
                      <a:r>
                        <a:rPr lang="en-US" altLang="ko-KR" sz="1000" baseline="30000" dirty="0"/>
                        <a:t>st</a:t>
                      </a:r>
                      <a:r>
                        <a:rPr lang="en-US" altLang="ko-KR" sz="1000" dirty="0"/>
                        <a:t>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Logi_2</a:t>
                      </a:r>
                      <a:r>
                        <a:rPr lang="en-US" altLang="ko-KR" sz="1000" baseline="30000" dirty="0"/>
                        <a:t>nd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Gom_1</a:t>
                      </a:r>
                      <a:r>
                        <a:rPr lang="en-US" altLang="ko-KR" sz="1000" baseline="30000" dirty="0"/>
                        <a:t>st</a:t>
                      </a:r>
                      <a:r>
                        <a:rPr lang="en-US" altLang="ko-KR" sz="1000" dirty="0"/>
                        <a:t>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Gom_2</a:t>
                      </a:r>
                      <a:r>
                        <a:rPr lang="en-US" altLang="ko-KR" sz="1000" baseline="30000" dirty="0"/>
                        <a:t>nd</a:t>
                      </a:r>
                      <a:r>
                        <a:rPr lang="en-US" altLang="ko-KR" sz="1000" dirty="0"/>
                        <a:t> 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727593"/>
                  </a:ext>
                </a:extLst>
              </a:tr>
              <a:tr h="1973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15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17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37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18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9450" y="1312072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2000" b="1" dirty="0">
                <a:solidFill>
                  <a:schemeClr val="accent5"/>
                </a:solidFill>
              </a:rPr>
              <a:t>Result</a:t>
            </a:r>
            <a:endParaRPr lang="ko-KR" altLang="en-US" sz="2000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40308C3-B061-4005-BF80-EEF7D7C5E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742" y="1375309"/>
            <a:ext cx="7348763" cy="331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81010BE-1A92-4D34-8C5C-4372588D0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063" y="1069383"/>
            <a:ext cx="4407465" cy="389782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25C85AE-369F-4D7F-A3B8-5C57FDE830E7}"/>
              </a:ext>
            </a:extLst>
          </p:cNvPr>
          <p:cNvSpPr/>
          <p:nvPr/>
        </p:nvSpPr>
        <p:spPr>
          <a:xfrm>
            <a:off x="2507773" y="3063094"/>
            <a:ext cx="590045" cy="50926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CB3EBE-B405-4710-B035-0349237E96D0}"/>
              </a:ext>
            </a:extLst>
          </p:cNvPr>
          <p:cNvSpPr/>
          <p:nvPr/>
        </p:nvSpPr>
        <p:spPr>
          <a:xfrm>
            <a:off x="2481761" y="1285364"/>
            <a:ext cx="1976034" cy="1732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F0DC38-E3C0-4554-A22E-40E8FA71B4BF}"/>
              </a:ext>
            </a:extLst>
          </p:cNvPr>
          <p:cNvSpPr/>
          <p:nvPr/>
        </p:nvSpPr>
        <p:spPr>
          <a:xfrm>
            <a:off x="4457795" y="3018294"/>
            <a:ext cx="1976034" cy="1732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25DF7C-BE63-4EEB-B6F1-40BA7EA9B6C1}"/>
              </a:ext>
            </a:extLst>
          </p:cNvPr>
          <p:cNvSpPr/>
          <p:nvPr/>
        </p:nvSpPr>
        <p:spPr>
          <a:xfrm>
            <a:off x="2507773" y="2459104"/>
            <a:ext cx="590045" cy="50926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875140B-C6C5-41AF-88A6-9EC634CB3AFA}"/>
              </a:ext>
            </a:extLst>
          </p:cNvPr>
          <p:cNvSpPr/>
          <p:nvPr/>
        </p:nvSpPr>
        <p:spPr>
          <a:xfrm>
            <a:off x="5126898" y="4207791"/>
            <a:ext cx="637828" cy="536678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030111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1118</TotalTime>
  <Words>455</Words>
  <Application>Microsoft Macintosh PowerPoint</Application>
  <PresentationFormat>On-screen Show (16:9)</PresentationFormat>
  <Paragraphs>76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Lato</vt:lpstr>
      <vt:lpstr>Malgun Gothic</vt:lpstr>
      <vt:lpstr>Raleway</vt:lpstr>
      <vt:lpstr>Streamline</vt:lpstr>
      <vt:lpstr>Fitting Separated Growth Curve Models  and its coefficients         10월 26일</vt:lpstr>
      <vt:lpstr>개요 </vt:lpstr>
      <vt:lpstr>Simple Moving  Average</vt:lpstr>
      <vt:lpstr>Simple Moving  Average</vt:lpstr>
      <vt:lpstr>Simple Moving  Average</vt:lpstr>
      <vt:lpstr>Separated Logistic model</vt:lpstr>
      <vt:lpstr>Separated Gompertz model</vt:lpstr>
      <vt:lpstr>Result</vt:lpstr>
      <vt:lpstr>Result</vt:lpstr>
      <vt:lpstr>Result</vt:lpstr>
      <vt:lpstr>Result</vt:lpstr>
      <vt:lpstr>Well-fitted Countries</vt:lpstr>
      <vt:lpstr>Poorly fitted Countries (1) – more than one breakpoint</vt:lpstr>
      <vt:lpstr>Poorly fitted Countries (2) – Gap between 1st &amp; 2nd models</vt:lpstr>
      <vt:lpstr>Poorly fitted Countries (3) – 2nd model hadn’t been fitted</vt:lpstr>
      <vt:lpstr>Poorly fitted Countries (4) – Every model hadn’t been fitted</vt:lpstr>
      <vt:lpstr>Poorly fitted Countries (5) – Only Logistic Model fitted      (Gompertz만 적합되는 경우는 없음)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전세계 신규 확진자 예측 및 정책의 영향 분석</dc:title>
  <cp:lastModifiedBy>Ko Yeonghyeon</cp:lastModifiedBy>
  <cp:revision>102</cp:revision>
  <dcterms:modified xsi:type="dcterms:W3CDTF">2020-10-26T02:48:39Z</dcterms:modified>
</cp:coreProperties>
</file>